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7adeb1a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7adeb1a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7adeb1a2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7adeb1a2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7adeb1a2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7adeb1a2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adeb1a2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7adeb1a2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7adeb1a2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7adeb1a2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7adeb1a2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7adeb1a2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7adeb1a2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7adeb1a2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7adeb1a2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7adeb1a2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7adeb1a2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7adeb1a2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7adeb1a2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7adeb1a2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7adeb1a2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7adeb1a2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7adeb1a2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7adeb1a2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7adeb1a27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77adeb1a27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rive.google.com/file/d/1tooCzervNTzqchs5p321qBJStOOurbq2/view" TargetMode="External"/><Relationship Id="rId4" Type="http://schemas.openxmlformats.org/officeDocument/2006/relationships/hyperlink" Target="https://drive.google.com/file/d/1tooCzervNTzqchs5p321qBJStOOurbq2/view" TargetMode="External"/><Relationship Id="rId5" Type="http://schemas.openxmlformats.org/officeDocument/2006/relationships/hyperlink" Target="https://drive.google.com/file/d/1tooCzervNTzqchs5p321qBJStOOurbq2/view" TargetMode="External"/><Relationship Id="rId6" Type="http://schemas.openxmlformats.org/officeDocument/2006/relationships/hyperlink" Target="https://twitter.com/profesmadeinuk" TargetMode="External"/><Relationship Id="rId7" Type="http://schemas.openxmlformats.org/officeDocument/2006/relationships/hyperlink" Target="http://profesmadeinuk.blogspot.com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rive.google.com/file/d/1tooCzervNTzqchs5p321qBJStOOurbq2/view" TargetMode="External"/><Relationship Id="rId4" Type="http://schemas.openxmlformats.org/officeDocument/2006/relationships/hyperlink" Target="https://drive.google.com/file/d/1tooCzervNTzqchs5p321qBJStOOurbq2/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Consejos de emergencia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 pistas simples para tener en cuenta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 Paul Kirschner</a:t>
            </a:r>
            <a:endParaRPr/>
          </a:p>
        </p:txBody>
      </p:sp>
      <p:sp>
        <p:nvSpPr>
          <p:cNvPr id="56" name="Google Shape;56;p13">
            <a:hlinkClick r:id="rId3"/>
          </p:cNvPr>
          <p:cNvSpPr txBox="1"/>
          <p:nvPr/>
        </p:nvSpPr>
        <p:spPr>
          <a:xfrm>
            <a:off x="3064200" y="4268025"/>
            <a:ext cx="5593500" cy="437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https://drive.google.com/file/d/1tooCzervNTzqchs5p321qBJStOOurbq2/view</a:t>
            </a:r>
            <a:endParaRPr/>
          </a:p>
        </p:txBody>
      </p:sp>
      <p:sp>
        <p:nvSpPr>
          <p:cNvPr id="57" name="Google Shape;57;p13">
            <a:hlinkClick r:id="rId5"/>
          </p:cNvPr>
          <p:cNvSpPr txBox="1"/>
          <p:nvPr/>
        </p:nvSpPr>
        <p:spPr>
          <a:xfrm>
            <a:off x="1680950" y="744575"/>
            <a:ext cx="5593500" cy="8928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Elaborado por </a:t>
            </a:r>
            <a:r>
              <a:rPr lang="en" sz="1700" u="sng">
                <a:solidFill>
                  <a:schemeClr val="hlink"/>
                </a:solidFill>
                <a:hlinkClick r:id="rId6"/>
              </a:rPr>
              <a:t>@profesmadeinuk</a:t>
            </a:r>
            <a:r>
              <a:rPr lang="en" sz="1700"/>
              <a:t> </a:t>
            </a:r>
            <a:endParaRPr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hlinkClick r:id="rId7"/>
              </a:rPr>
              <a:t>profesmadeinuk.blogspot.com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" y="616575"/>
            <a:ext cx="9143974" cy="39103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115125" y="4014450"/>
            <a:ext cx="23835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Enseñanza a distancia</a:t>
            </a:r>
            <a:endParaRPr sz="1600"/>
          </a:p>
        </p:txBody>
      </p:sp>
      <p:sp>
        <p:nvSpPr>
          <p:cNvPr id="66" name="Google Shape;66;p14"/>
          <p:cNvSpPr txBox="1"/>
          <p:nvPr/>
        </p:nvSpPr>
        <p:spPr>
          <a:xfrm>
            <a:off x="4766225" y="4014450"/>
            <a:ext cx="39039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Enseñanza a distancia de urgencia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64025"/>
            <a:ext cx="8520600" cy="7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"/>
              <a:t>Destruye / aparta) las </a:t>
            </a:r>
            <a:r>
              <a:rPr lang="en"/>
              <a:t>armas / </a:t>
            </a:r>
            <a:r>
              <a:rPr lang="en"/>
              <a:t>los señuelos de distracción masiva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33"/>
            <a:ext cx="9144001" cy="3360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2. Limita a lo esencial</a:t>
            </a:r>
            <a:endParaRPr b="1"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Pon límite a lo nuevo.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Conserva lo que ya saben (o lo usan o lo pierden)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verano, lo que no se usa, se pierde...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4807"/>
            <a:ext cx="9144001" cy="36117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1059350" y="4703625"/>
            <a:ext cx="23835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Pérdida en matemáticas</a:t>
            </a:r>
            <a:endParaRPr sz="1600"/>
          </a:p>
        </p:txBody>
      </p:sp>
      <p:sp>
        <p:nvSpPr>
          <p:cNvPr id="88" name="Google Shape;88;p17"/>
          <p:cNvSpPr txBox="1"/>
          <p:nvPr/>
        </p:nvSpPr>
        <p:spPr>
          <a:xfrm>
            <a:off x="5700125" y="4666550"/>
            <a:ext cx="23835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Pérdida en lectura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3. Espacia el aprendizaje y la práctica </a:t>
            </a:r>
            <a:endParaRPr b="1"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38521"/>
            <a:ext cx="9144001" cy="2866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4. Comunica los objetivos y los criterios de evaluación</a:t>
            </a:r>
            <a:endParaRPr b="1" sz="2500"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 sabes a dónde vas...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Si sabes lo que esperas de ellos…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¡A lo mejor tus alumnos no!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¡Díselo!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5. </a:t>
            </a:r>
            <a:r>
              <a:rPr b="1" lang="en"/>
              <a:t>Sitúa</a:t>
            </a:r>
            <a:r>
              <a:rPr b="1" lang="en"/>
              <a:t> lo nuevo en el marco general</a:t>
            </a:r>
            <a:endParaRPr b="1"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instrucción consiste en capas: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Contextualiza en un ejemplo simple pero concreto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Añade complejidad, pero sólo un aspecto cada vez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Repite y muestra relaciones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Expande a través detalles o aspectos añadidos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Repasa (resumiendo) y sintetiza (conviértelo en un todo)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/>
          <p:nvPr/>
        </p:nvSpPr>
        <p:spPr>
          <a:xfrm>
            <a:off x="169800" y="248950"/>
            <a:ext cx="8804400" cy="99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/>
              <a:t>Método de simplificación de condiciones</a:t>
            </a:r>
            <a:endParaRPr b="1" sz="3100"/>
          </a:p>
        </p:txBody>
      </p:sp>
      <p:sp>
        <p:nvSpPr>
          <p:cNvPr id="113" name="Google Shape;113;p21"/>
          <p:cNvSpPr/>
          <p:nvPr/>
        </p:nvSpPr>
        <p:spPr>
          <a:xfrm>
            <a:off x="543200" y="1539100"/>
            <a:ext cx="4028800" cy="3372400"/>
          </a:xfrm>
          <a:prstGeom prst="flowChartMerg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1"/>
          <p:cNvSpPr/>
          <p:nvPr/>
        </p:nvSpPr>
        <p:spPr>
          <a:xfrm>
            <a:off x="1075088" y="2571750"/>
            <a:ext cx="2965025" cy="2286000"/>
          </a:xfrm>
          <a:prstGeom prst="flowChartMerg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/>
          <p:nvPr/>
        </p:nvSpPr>
        <p:spPr>
          <a:xfrm>
            <a:off x="1898568" y="3734550"/>
            <a:ext cx="1318050" cy="1123200"/>
          </a:xfrm>
          <a:prstGeom prst="flowChartMerg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 txBox="1"/>
          <p:nvPr/>
        </p:nvSpPr>
        <p:spPr>
          <a:xfrm>
            <a:off x="905350" y="1629625"/>
            <a:ext cx="31347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Versión más simple de la tarea completa</a:t>
            </a:r>
            <a:endParaRPr sz="2000"/>
          </a:p>
        </p:txBody>
      </p:sp>
      <p:sp>
        <p:nvSpPr>
          <p:cNvPr id="117" name="Google Shape;117;p21"/>
          <p:cNvSpPr txBox="1"/>
          <p:nvPr/>
        </p:nvSpPr>
        <p:spPr>
          <a:xfrm>
            <a:off x="1507775" y="2571750"/>
            <a:ext cx="22860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Una versión más compleja</a:t>
            </a:r>
            <a:r>
              <a:rPr lang="en" sz="1800"/>
              <a:t> de la tarea completa</a:t>
            </a:r>
            <a:endParaRPr sz="1800"/>
          </a:p>
        </p:txBody>
      </p:sp>
      <p:sp>
        <p:nvSpPr>
          <p:cNvPr id="118" name="Google Shape;118;p21"/>
          <p:cNvSpPr txBox="1"/>
          <p:nvPr/>
        </p:nvSpPr>
        <p:spPr>
          <a:xfrm>
            <a:off x="2136850" y="3790675"/>
            <a:ext cx="8268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</a:rPr>
              <a:t>Versión compleja y completa  que es enseñada</a:t>
            </a:r>
            <a:endParaRPr sz="800">
              <a:solidFill>
                <a:schemeClr val="lt1"/>
              </a:solidFill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4911500" y="1516450"/>
            <a:ext cx="4028700" cy="319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Úsalo para construir experiencia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 secuencia empieza con la versión más simple de la tarea que es representativa de la tarea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Las actividades deben estar en la zona de desarrollo próximo de los alumnos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Enseña progresivamente versiones más complejas de la actividad hasta que se alcanza el nivel de complejidad deseado.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Acaba analizando la tarea para averiguar el nivel de complejidad elegido.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6. Utiliza conocimiento previo relevante</a:t>
            </a:r>
            <a:endParaRPr b="1"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influencia más poderosa en el aprendizaje es lo que ya saben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Garantiza que el conocimiento previo todavía sigue ahí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Prepara el conocimiento previo que se necesita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Usa anclajes y  andamiajes para construir sobre el conocimiento previo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Describe y compara lo nuevo con lo que ya se sabe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Contextualiza el nuevo material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Aporta ejemplos antes de los ejercicios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7</a:t>
            </a:r>
            <a:r>
              <a:rPr b="1" lang="en"/>
              <a:t>. Ofrece apoyo y guía durante la práctica</a:t>
            </a:r>
            <a:endParaRPr b="1"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Prepara por anticipado las posibles contingencias que puede ocurrir al alumnos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Da pistas, pequeñas claves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Modela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Pregunta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Ve dando autonomía a los alumnos sobre su propio aprendizaje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8</a:t>
            </a:r>
            <a:r>
              <a:rPr b="1" lang="en"/>
              <a:t>. Estimula el procesamiento activo </a:t>
            </a:r>
            <a:endParaRPr b="1"/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b="0" l="0" r="0" t="5508"/>
          <a:stretch/>
        </p:blipFill>
        <p:spPr>
          <a:xfrm>
            <a:off x="1660563" y="1267475"/>
            <a:ext cx="5822874" cy="361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9</a:t>
            </a:r>
            <a:r>
              <a:rPr b="1" lang="en" sz="2600"/>
              <a:t>. Da siempre un feedback de sentido (epistémico)</a:t>
            </a:r>
            <a:endParaRPr b="1" sz="2600"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" y="1170125"/>
            <a:ext cx="7753350" cy="367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/>
        </p:nvSpPr>
        <p:spPr>
          <a:xfrm>
            <a:off x="5008125" y="1830725"/>
            <a:ext cx="23835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Simple = Correctivo</a:t>
            </a:r>
            <a:endParaRPr sz="1600"/>
          </a:p>
        </p:txBody>
      </p:sp>
      <p:sp>
        <p:nvSpPr>
          <p:cNvPr id="145" name="Google Shape;145;p25"/>
          <p:cNvSpPr txBox="1"/>
          <p:nvPr/>
        </p:nvSpPr>
        <p:spPr>
          <a:xfrm>
            <a:off x="4572000" y="1170125"/>
            <a:ext cx="23835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Doble = Directivo</a:t>
            </a:r>
            <a:endParaRPr sz="1600"/>
          </a:p>
        </p:txBody>
      </p:sp>
      <p:sp>
        <p:nvSpPr>
          <p:cNvPr id="146" name="Google Shape;146;p25"/>
          <p:cNvSpPr txBox="1"/>
          <p:nvPr/>
        </p:nvSpPr>
        <p:spPr>
          <a:xfrm>
            <a:off x="3493700" y="4170300"/>
            <a:ext cx="2383500" cy="43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Triple = Epistémico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F99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En resumen</a:t>
            </a:r>
            <a:endParaRPr b="1"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311700" y="1304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Prepara bien el material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Que sea corto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Con una estructura clara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Con actividades cortas, sobre todo para comparar el  antes y el después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>
            <a:hlinkClick r:id="rId3"/>
          </p:cNvPr>
          <p:cNvSpPr txBox="1"/>
          <p:nvPr/>
        </p:nvSpPr>
        <p:spPr>
          <a:xfrm>
            <a:off x="3064200" y="4268025"/>
            <a:ext cx="5593500" cy="437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https://drive.google.com/file/d/1tooCzervNTzqchs5p321qBJStOOurbq2/view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